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1.xml" ContentType="application/vnd.ms-office.chartcolorstyle+xml"/>
  <Override PartName="/ppt/charts/colors3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ESTE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Hoja5!$A$15</c:f>
              <c:strCache>
                <c:ptCount val="1"/>
                <c:pt idx="0">
                  <c:v>ESTE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97-4AC6-BA9B-2606C2C22C4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97-4AC6-BA9B-2606C2C22C46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97-4AC6-BA9B-2606C2C22C46}"/>
              </c:ext>
            </c:extLst>
          </c:dPt>
          <c:cat>
            <c:strRef>
              <c:f>Hoja5!$B$14:$D$14</c:f>
              <c:strCache>
                <c:ptCount val="3"/>
                <c:pt idx="0">
                  <c:v>ACCIDENTE</c:v>
                </c:pt>
                <c:pt idx="1">
                  <c:v>INCIDENTE</c:v>
                </c:pt>
                <c:pt idx="2">
                  <c:v>ASISTENCIA VIAL</c:v>
                </c:pt>
              </c:strCache>
            </c:strRef>
          </c:cat>
          <c:val>
            <c:numRef>
              <c:f>Hoja5!$B$15:$D$15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97-4AC6-BA9B-2606C2C22C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57830271216111"/>
          <c:y val="0.44783464566929132"/>
          <c:w val="0.26196816463781114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NORTE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Hoja5!$A$16</c:f>
              <c:strCache>
                <c:ptCount val="1"/>
                <c:pt idx="0">
                  <c:v>NORTE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80-48EA-92C7-70724106C78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80-48EA-92C7-70724106C78D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80-48EA-92C7-70724106C78D}"/>
              </c:ext>
            </c:extLst>
          </c:dPt>
          <c:cat>
            <c:strRef>
              <c:f>Hoja5!$B$14:$D$14</c:f>
              <c:strCache>
                <c:ptCount val="3"/>
                <c:pt idx="0">
                  <c:v>ACCIDENTE</c:v>
                </c:pt>
                <c:pt idx="1">
                  <c:v>INCIDENTE</c:v>
                </c:pt>
                <c:pt idx="2">
                  <c:v>ASISTENCIA VIAL</c:v>
                </c:pt>
              </c:strCache>
            </c:strRef>
          </c:cat>
          <c:val>
            <c:numRef>
              <c:f>Hoja5!$B$16:$D$16</c:f>
              <c:numCache>
                <c:formatCode>General</c:formatCode>
                <c:ptCount val="3"/>
                <c:pt idx="0">
                  <c:v>15</c:v>
                </c:pt>
                <c:pt idx="1">
                  <c:v>55</c:v>
                </c:pt>
                <c:pt idx="2">
                  <c:v>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80-48EA-92C7-70724106C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191163604549439"/>
          <c:y val="0.44320501603966173"/>
          <c:w val="0.25717169063044426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SUR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A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Hoja5!$A$17</c:f>
              <c:strCache>
                <c:ptCount val="1"/>
                <c:pt idx="0">
                  <c:v>SUR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D1D-4BD6-89D9-2F958250A4F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D1D-4BD6-89D9-2F958250A4F7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D1D-4BD6-89D9-2F958250A4F7}"/>
              </c:ext>
            </c:extLst>
          </c:dPt>
          <c:cat>
            <c:strRef>
              <c:f>Hoja5!$B$14:$D$14</c:f>
              <c:strCache>
                <c:ptCount val="3"/>
                <c:pt idx="0">
                  <c:v>ACCIDENTE</c:v>
                </c:pt>
                <c:pt idx="1">
                  <c:v>INCIDENTE</c:v>
                </c:pt>
                <c:pt idx="2">
                  <c:v>ASISTENCIA VIAL</c:v>
                </c:pt>
              </c:strCache>
            </c:strRef>
          </c:cat>
          <c:val>
            <c:numRef>
              <c:f>Hoja5!$B$17:$D$17</c:f>
              <c:numCache>
                <c:formatCode>General</c:formatCode>
                <c:ptCount val="3"/>
                <c:pt idx="0">
                  <c:v>10</c:v>
                </c:pt>
                <c:pt idx="1">
                  <c:v>47</c:v>
                </c:pt>
                <c:pt idx="2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1D-4BD6-89D9-2F958250A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191163604549439"/>
          <c:y val="0.46172353455818033"/>
          <c:w val="0.25717169063044426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69647-FD06-4688-AA1B-1C7ACB72B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77289A-9966-4A64-9E9A-05CD084F3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3F53BD-B2CB-4B7C-B4DF-259341454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4D7F1E-FBDF-4EF2-8C24-34545039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D9C6AF-7111-43CB-B630-583FCBE0D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6846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3C0C36-D137-4CB2-AE99-570A0BB8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93755B-CE00-4FF2-9786-5784E94D5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26C9BD-90C1-4E6B-8904-983EEC14D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CFE6CC-E1CC-4A0C-9042-2FFBBF9C8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DEE304-19D4-45D2-999D-69ADCD7EA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833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F0173F-1EA9-470B-A677-4D7EF5D71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5C6D13-E4CE-4C07-A0DE-37AF8BE282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095757-B9CD-473E-85A4-ABB13C84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508A94-1302-4D69-B862-88F0DF68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A68FA1-C042-4C27-8239-D9777D33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2489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6A86F-DB09-4EA0-9D7C-1ACAF3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BDECD4-CD4D-455C-A7AC-1AE3B6516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88185F-08F0-4678-AF37-11A2267B7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973728-FF3C-4C15-BD53-B6FBBD95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FE40EF-8951-4456-8343-4A291832D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568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89C50-F97C-4376-B8B4-3DAFBE571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11B6C9-3B36-4C48-A4C7-53C8BA41E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771378-9548-4B5A-9D0E-A2866DEAA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98743E-6CD0-4F77-8F71-13F436333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D130F3-5FB8-4238-9808-884753FA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7877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9A91A-5DFF-4380-ADCA-A8566AA0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1B2B8C-3A9D-4260-9ACD-37CC3888B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8971EC-4AC4-4201-80BE-DE625A7CB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DF302D-7BF3-48A8-B132-2821D7C5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3BA2C2-3C53-4007-9AC7-CE973631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FD6018-8452-4D96-8DFB-10A3F8D1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8389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1EE92B-88BF-4CB7-B297-43414C7F3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5F1AE7-5710-4894-8E3B-0873635E9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BEA8D8-F473-47F5-A0DF-11AB70AA3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99AED0-8381-4D7D-A0FE-7E2364B84C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E2B769-4E50-4385-980D-E4F0502B2E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F72BDA-26ED-4B2D-A250-C3A5579A1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4EABA09-178E-40AC-8F2F-815178E0A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7E1E06-BB38-413F-AA19-A7C94CB0C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314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239A0-8692-4625-BF86-AD28E5C9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2C3E857-7AC1-4A40-9476-5DE4B49F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A66BC7-24A0-4AF0-AA79-9670F4D8B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67E90E-354D-44A0-89F7-09C3241D2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0493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DB782DB-762C-458F-B8EC-4FE98D7C1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014F200-51E0-43F2-8A04-FEA8AD16D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C7E2BDE-EF93-4835-A102-79E0BD21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4817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8BAA1-EA93-4006-B69C-EEDBC6CF2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946BD-8B5D-4C20-9EA8-0CEA753F2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F603FA-687E-4085-80D8-AD72AC590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31287C-4B86-4504-86B9-6F1E3A90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57885C-9C74-4CC4-A9EE-BF9900376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B0BDFB-2920-4BBD-AA26-B2EB00234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118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266B3-BE55-4912-BD37-D016F353B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4A9E3B9-01C1-4928-A870-CEA56430CE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5A38A6-C089-4203-B07F-2B9AEFE1B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CA58DD-BD20-4D2A-93E8-E690C277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F7FE11-6528-44B9-AF0A-8BEFB021D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26E97B-0D19-480A-85B8-3E8EAF10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3320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FB1C84-7D23-4C26-96F9-972C8E64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22E06B-1021-47CE-A045-F914EAE3E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1A4504-232C-4FC5-B0D8-9D8615B0B5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BBDD6-557A-4AD8-B202-6C243EDC5542}" type="datetimeFigureOut">
              <a:rPr lang="es-PA" smtClean="0"/>
              <a:t>05/11/2021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BA8B8B-9CC9-48DE-9BE9-CE051913A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4F9D24-A457-47E5-9A2B-A35FE5D77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2855D-128E-4258-B9AE-59E354BA8AE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3182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1BA60CD-2A7B-5848-9977-95D7942190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C711B2-D4AD-6E4D-846E-82B71884D3DA}"/>
              </a:ext>
            </a:extLst>
          </p:cNvPr>
          <p:cNvSpPr txBox="1"/>
          <p:nvPr/>
        </p:nvSpPr>
        <p:spPr>
          <a:xfrm>
            <a:off x="1480752" y="753762"/>
            <a:ext cx="354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233881"/>
                </a:solidFill>
                <a:latin typeface="Avenir Next" panose="020B0503020202020204" pitchFamily="34" charset="0"/>
              </a:rPr>
              <a:t>TIPOS DE EVENTOS</a:t>
            </a:r>
            <a:endParaRPr lang="en-PA" b="1" dirty="0">
              <a:solidFill>
                <a:srgbClr val="233881"/>
              </a:solidFill>
              <a:latin typeface="Avenir Next" panose="020B0503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600C2D-9A90-854D-92CC-0B2F2075C4E4}"/>
              </a:ext>
            </a:extLst>
          </p:cNvPr>
          <p:cNvSpPr txBox="1"/>
          <p:nvPr/>
        </p:nvSpPr>
        <p:spPr>
          <a:xfrm>
            <a:off x="1480752" y="1062909"/>
            <a:ext cx="2398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233881"/>
                </a:solidFill>
                <a:latin typeface="Avenir Next" panose="020B0503020202020204" pitchFamily="34" charset="0"/>
              </a:rPr>
              <a:t>Eventos</a:t>
            </a:r>
            <a:endParaRPr lang="en-PA" sz="1600" dirty="0">
              <a:solidFill>
                <a:srgbClr val="233881"/>
              </a:solidFill>
              <a:latin typeface="Avenir Next" panose="020B0503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19B391-65BB-0042-B341-CA4F609C8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3205" y="5682742"/>
            <a:ext cx="1373740" cy="804817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0124CC-C702-480D-82B7-30051809E608}"/>
              </a:ext>
            </a:extLst>
          </p:cNvPr>
          <p:cNvGraphicFramePr>
            <a:graphicFrameLocks noGrp="1"/>
          </p:cNvGraphicFramePr>
          <p:nvPr/>
        </p:nvGraphicFramePr>
        <p:xfrm>
          <a:off x="4283363" y="654496"/>
          <a:ext cx="4902200" cy="952500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069872">
                  <a:extLst>
                    <a:ext uri="{9D8B030D-6E8A-4147-A177-3AD203B41FA5}">
                      <a16:colId xmlns:a16="http://schemas.microsoft.com/office/drawing/2014/main" val="146445093"/>
                    </a:ext>
                  </a:extLst>
                </a:gridCol>
                <a:gridCol w="1118586">
                  <a:extLst>
                    <a:ext uri="{9D8B030D-6E8A-4147-A177-3AD203B41FA5}">
                      <a16:colId xmlns:a16="http://schemas.microsoft.com/office/drawing/2014/main" val="3348926109"/>
                    </a:ext>
                  </a:extLst>
                </a:gridCol>
                <a:gridCol w="1154097">
                  <a:extLst>
                    <a:ext uri="{9D8B030D-6E8A-4147-A177-3AD203B41FA5}">
                      <a16:colId xmlns:a16="http://schemas.microsoft.com/office/drawing/2014/main" val="855846430"/>
                    </a:ext>
                  </a:extLst>
                </a:gridCol>
                <a:gridCol w="1559645">
                  <a:extLst>
                    <a:ext uri="{9D8B030D-6E8A-4147-A177-3AD203B41FA5}">
                      <a16:colId xmlns:a16="http://schemas.microsoft.com/office/drawing/2014/main" val="181298983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1" u="none" strike="noStrike" dirty="0">
                          <a:effectLst/>
                        </a:rPr>
                        <a:t>CORREDOR</a:t>
                      </a:r>
                      <a:endParaRPr lang="es-PA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1" u="none" strike="noStrike" dirty="0">
                          <a:effectLst/>
                        </a:rPr>
                        <a:t>ACCIDENTE</a:t>
                      </a:r>
                      <a:endParaRPr lang="es-PA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1" u="none" strike="noStrike" dirty="0">
                          <a:effectLst/>
                        </a:rPr>
                        <a:t>INCIDENTE</a:t>
                      </a:r>
                      <a:endParaRPr lang="es-PA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1" u="none" strike="noStrike" dirty="0">
                          <a:effectLst/>
                        </a:rPr>
                        <a:t>ASISTENCIA VIAL</a:t>
                      </a:r>
                      <a:endParaRPr lang="es-PA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4411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1" u="none" strike="noStrike" dirty="0">
                          <a:effectLst/>
                        </a:rPr>
                        <a:t>ESTE</a:t>
                      </a:r>
                      <a:endParaRPr lang="es-PA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83227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1" u="none" strike="noStrike" dirty="0">
                          <a:effectLst/>
                        </a:rPr>
                        <a:t>NORTE</a:t>
                      </a:r>
                      <a:endParaRPr lang="es-PA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6498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1" u="none" strike="noStrike" dirty="0">
                          <a:effectLst/>
                        </a:rPr>
                        <a:t>SUR</a:t>
                      </a:r>
                      <a:endParaRPr lang="es-PA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94178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PA" sz="1100" b="1" u="none" strike="noStrike" dirty="0">
                          <a:effectLst/>
                        </a:rPr>
                        <a:t>TOTAL</a:t>
                      </a:r>
                      <a:endParaRPr lang="es-PA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0366042"/>
                  </a:ext>
                </a:extLst>
              </a:tr>
            </a:tbl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5F88288-2AF4-4D2B-90B0-E743B984678E}"/>
              </a:ext>
            </a:extLst>
          </p:cNvPr>
          <p:cNvGraphicFramePr>
            <a:graphicFrameLocks/>
          </p:cNvGraphicFramePr>
          <p:nvPr/>
        </p:nvGraphicFramePr>
        <p:xfrm>
          <a:off x="136846" y="2729985"/>
          <a:ext cx="372862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79874CA1-5581-4512-B11E-A8766C2C591E}"/>
              </a:ext>
            </a:extLst>
          </p:cNvPr>
          <p:cNvGraphicFramePr>
            <a:graphicFrameLocks/>
          </p:cNvGraphicFramePr>
          <p:nvPr/>
        </p:nvGraphicFramePr>
        <p:xfrm>
          <a:off x="3940793" y="2729985"/>
          <a:ext cx="379816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B9185B25-1EDE-4296-8850-5E16A679DC55}"/>
              </a:ext>
            </a:extLst>
          </p:cNvPr>
          <p:cNvGraphicFramePr>
            <a:graphicFrameLocks/>
          </p:cNvGraphicFramePr>
          <p:nvPr/>
        </p:nvGraphicFramePr>
        <p:xfrm>
          <a:off x="7814282" y="2708498"/>
          <a:ext cx="379816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6864216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2F224440B492F4D98760562E6843E6C" ma:contentTypeVersion="4" ma:contentTypeDescription="Crear nuevo documento." ma:contentTypeScope="" ma:versionID="6c14aa01ff52c95288bbe7b4ce99f575">
  <xsd:schema xmlns:xsd="http://www.w3.org/2001/XMLSchema" xmlns:xs="http://www.w3.org/2001/XMLSchema" xmlns:p="http://schemas.microsoft.com/office/2006/metadata/properties" xmlns:ns2="aa88c7dc-f704-4346-9a7f-8d149a9f9448" targetNamespace="http://schemas.microsoft.com/office/2006/metadata/properties" ma:root="true" ma:fieldsID="cc04dc615eeb1d96896121fbe0728ecf" ns2:_="">
    <xsd:import namespace="aa88c7dc-f704-4346-9a7f-8d149a9f94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88c7dc-f704-4346-9a7f-8d149a9f94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323786-632F-4862-A5F3-B411A86C4AC5}"/>
</file>

<file path=customXml/itemProps2.xml><?xml version="1.0" encoding="utf-8"?>
<ds:datastoreItem xmlns:ds="http://schemas.openxmlformats.org/officeDocument/2006/customXml" ds:itemID="{5EDCD9C1-3449-4F12-97BD-010B00D0BAAA}"/>
</file>

<file path=customXml/itemProps3.xml><?xml version="1.0" encoding="utf-8"?>
<ds:datastoreItem xmlns:ds="http://schemas.openxmlformats.org/officeDocument/2006/customXml" ds:itemID="{1B1293BB-5081-431A-8DC6-0B1141F8BF22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</Words>
  <Application>Microsoft Office PowerPoint</Application>
  <PresentationFormat>Panorámica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Martinez</dc:creator>
  <cp:lastModifiedBy>Victor Martinez</cp:lastModifiedBy>
  <cp:revision>3</cp:revision>
  <dcterms:created xsi:type="dcterms:W3CDTF">2021-04-14T15:30:40Z</dcterms:created>
  <dcterms:modified xsi:type="dcterms:W3CDTF">2021-05-11T18:27:16Z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0x01010072F224440B492F4D98760562E6843E6C</vt:lpwstr>
  </property>
</Properties>
</file>